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2" r:id="rId3"/>
    <p:sldId id="263" r:id="rId4"/>
    <p:sldId id="270" r:id="rId5"/>
    <p:sldId id="271" r:id="rId6"/>
    <p:sldId id="257" r:id="rId7"/>
    <p:sldId id="269" r:id="rId8"/>
    <p:sldId id="258" r:id="rId9"/>
    <p:sldId id="273" r:id="rId10"/>
    <p:sldId id="274" r:id="rId11"/>
    <p:sldId id="259" r:id="rId12"/>
    <p:sldId id="260" r:id="rId13"/>
    <p:sldId id="261" r:id="rId14"/>
    <p:sldId id="264" r:id="rId15"/>
    <p:sldId id="265" r:id="rId16"/>
    <p:sldId id="266" r:id="rId17"/>
    <p:sldId id="267" r:id="rId18"/>
    <p:sldId id="26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7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7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1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5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8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1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5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6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2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2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5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0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3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4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0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1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sampletest/" TargetMode="External"/><Relationship Id="rId2" Type="http://schemas.openxmlformats.org/officeDocument/2006/relationships/hyperlink" Target="http://www.blinetestprep.com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PSAT, SAT, &amp;  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 ENTRANCE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9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86" y="228600"/>
            <a:ext cx="10018713" cy="7286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About SAT Subject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87" y="1285875"/>
            <a:ext cx="10018713" cy="5357811"/>
          </a:xfrm>
        </p:spPr>
        <p:txBody>
          <a:bodyPr>
            <a:normAutofit fontScale="92500" lnSpcReduction="10000"/>
          </a:bodyPr>
          <a:lstStyle/>
          <a:p>
            <a:pPr lvl="1">
              <a:buFontTx/>
              <a:buNone/>
              <a:defRPr/>
            </a:pPr>
            <a:r>
              <a:rPr lang="en-US" sz="3300" dirty="0"/>
              <a:t>Subject Tests cover content knowledge in:</a:t>
            </a:r>
          </a:p>
          <a:p>
            <a:pPr lvl="1">
              <a:buFontTx/>
              <a:buNone/>
              <a:defRPr/>
            </a:pPr>
            <a:r>
              <a:rPr lang="en-US" sz="2800" b="1" dirty="0"/>
              <a:t>  Literature 			U.S. History		</a:t>
            </a:r>
            <a:r>
              <a:rPr lang="en-US" sz="2800" b="1" dirty="0" smtClean="0"/>
              <a:t>	Biology </a:t>
            </a:r>
            <a:endParaRPr lang="en-US" sz="2800" b="1" dirty="0"/>
          </a:p>
          <a:p>
            <a:pPr lvl="1">
              <a:buFontTx/>
              <a:buNone/>
              <a:defRPr/>
            </a:pPr>
            <a:r>
              <a:rPr lang="en-US" sz="2800" b="1" dirty="0"/>
              <a:t>  Math Level 1		</a:t>
            </a:r>
            <a:r>
              <a:rPr lang="en-US" sz="2800" b="1" dirty="0" smtClean="0"/>
              <a:t>World </a:t>
            </a:r>
            <a:r>
              <a:rPr lang="en-US" sz="2800" b="1" dirty="0"/>
              <a:t>History		Chemistry</a:t>
            </a:r>
          </a:p>
          <a:p>
            <a:pPr lvl="1">
              <a:buFontTx/>
              <a:buNone/>
              <a:defRPr/>
            </a:pPr>
            <a:r>
              <a:rPr lang="en-US" sz="2800" b="1" dirty="0"/>
              <a:t>  Math Level 2 		</a:t>
            </a:r>
            <a:r>
              <a:rPr lang="en-US" sz="2800" b="1" dirty="0" smtClean="0"/>
              <a:t>Physics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 lvl="1">
              <a:buFontTx/>
              <a:buNone/>
              <a:defRPr/>
            </a:pPr>
            <a:r>
              <a:rPr lang="en-US" sz="1800" dirty="0"/>
              <a:t>					</a:t>
            </a:r>
          </a:p>
          <a:p>
            <a:pPr marL="346075" lvl="1" indent="-3175">
              <a:buFontTx/>
              <a:buNone/>
              <a:defRPr/>
            </a:pPr>
            <a:r>
              <a:rPr lang="en-US" sz="2800" dirty="0"/>
              <a:t>Foreign language Subject Tests measure reading comprehension, language usage and vocabulary. Some of these tests have a listening component:</a:t>
            </a:r>
          </a:p>
          <a:p>
            <a:pPr lvl="1">
              <a:buFontTx/>
              <a:buNone/>
              <a:defRPr/>
            </a:pPr>
            <a:r>
              <a:rPr lang="en-US" sz="2400" dirty="0"/>
              <a:t>  </a:t>
            </a:r>
            <a:r>
              <a:rPr lang="en-US" sz="3000" b="1" dirty="0"/>
              <a:t>Spanish	 		</a:t>
            </a:r>
            <a:r>
              <a:rPr lang="en-US" sz="3000" b="1" dirty="0" smtClean="0"/>
              <a:t>		Chinese</a:t>
            </a:r>
            <a:r>
              <a:rPr lang="en-US" sz="3000" b="1" dirty="0"/>
              <a:t>			French</a:t>
            </a:r>
          </a:p>
          <a:p>
            <a:pPr lvl="1">
              <a:buFontTx/>
              <a:buNone/>
              <a:defRPr/>
            </a:pPr>
            <a:r>
              <a:rPr lang="en-US" sz="3000" b="1" dirty="0"/>
              <a:t>  Japanese			</a:t>
            </a:r>
            <a:r>
              <a:rPr lang="en-US" sz="3000" b="1" dirty="0" smtClean="0"/>
              <a:t>	German </a:t>
            </a:r>
            <a:r>
              <a:rPr lang="en-US" sz="3000" b="1" dirty="0"/>
              <a:t>		</a:t>
            </a:r>
            <a:r>
              <a:rPr lang="en-US" sz="3000" b="1" dirty="0" smtClean="0"/>
              <a:t>	Korean</a:t>
            </a:r>
            <a:endParaRPr lang="en-US" sz="3000" b="1" dirty="0"/>
          </a:p>
          <a:p>
            <a:pPr lvl="1">
              <a:buFontTx/>
              <a:buNone/>
              <a:defRPr/>
            </a:pPr>
            <a:r>
              <a:rPr lang="en-US" sz="3000" b="1" dirty="0"/>
              <a:t>  Modern Hebrew		Latin			</a:t>
            </a:r>
            <a:r>
              <a:rPr lang="en-US" sz="3000" b="1" dirty="0" smtClean="0"/>
              <a:t>	Italian</a:t>
            </a: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6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77046"/>
            <a:ext cx="10018713" cy="6679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2268"/>
                </a:solidFill>
                <a:latin typeface="Calibri" panose="020F0502020204030204" pitchFamily="34" charset="0"/>
              </a:rPr>
              <a:t>The ACT </a:t>
            </a:r>
            <a:r>
              <a:rPr lang="en-US" dirty="0" smtClean="0">
                <a:solidFill>
                  <a:srgbClr val="222268"/>
                </a:solidFill>
                <a:latin typeface="Calibri" panose="020F0502020204030204" pitchFamily="34" charset="0"/>
              </a:rPr>
              <a:t>at-a-Glance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411178"/>
              </p:ext>
            </p:extLst>
          </p:nvPr>
        </p:nvGraphicFramePr>
        <p:xfrm>
          <a:off x="866898" y="1045030"/>
          <a:ext cx="10960925" cy="555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85"/>
                <a:gridCol w="2192185"/>
                <a:gridCol w="2192185"/>
                <a:gridCol w="2192185"/>
                <a:gridCol w="2192185"/>
              </a:tblGrid>
              <a:tr h="602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SECTION</a:t>
                      </a:r>
                    </a:p>
                  </a:txBody>
                  <a:tcPr marL="90000" marR="90000" marT="46818" marB="468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FORMAT/ TIME</a:t>
                      </a:r>
                    </a:p>
                  </a:txBody>
                  <a:tcPr marL="90000" marR="90000" marT="46818" marB="468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QUESTION TYPES</a:t>
                      </a:r>
                    </a:p>
                  </a:txBody>
                  <a:tcPr marL="90000" marR="90000" marT="46818" marB="468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SCORE</a:t>
                      </a:r>
                    </a:p>
                  </a:txBody>
                  <a:tcPr marL="90000" marR="90000" marT="46818" marB="468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2010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Averages</a:t>
                      </a:r>
                    </a:p>
                  </a:txBody>
                  <a:tcPr marL="90000" marR="90000" marT="46818" marB="46818" anchor="ctr" horzOverflow="overflow"/>
                </a:tc>
              </a:tr>
              <a:tr h="60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 SECTION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MULTIPLE</a:t>
                      </a:r>
                      <a:r>
                        <a:rPr lang="en-US" b="1" baseline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CHOICE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1-36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20.5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</a:tr>
              <a:tr h="60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MATH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 SECTION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MULTIPLE CHOICE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1-36</a:t>
                      </a:r>
                    </a:p>
                    <a:p>
                      <a:pPr algn="ctr"/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21.0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</a:tr>
              <a:tr h="60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READING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 SECTION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MULTIPLE CHOICE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1-36</a:t>
                      </a:r>
                    </a:p>
                    <a:p>
                      <a:pPr algn="ctr"/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21.3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</a:tr>
              <a:tr h="60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SCIENCE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 SECTION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MULTIPLE CHOICE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1-36</a:t>
                      </a:r>
                    </a:p>
                    <a:p>
                      <a:pPr algn="ctr"/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20.9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</a:tr>
              <a:tr h="8169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WRITING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 SECTION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ESSAY (OPTIONAL)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1-36</a:t>
                      </a:r>
                    </a:p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2-12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20.8</a:t>
                      </a:r>
                    </a:p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7.1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</a:tr>
              <a:tr h="60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TOTAL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buClrTx/>
                        <a:buFontTx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4–5 Sections</a:t>
                      </a:r>
                    </a:p>
                    <a:p>
                      <a:pPr algn="ctr" eaLnBrk="1" hangingPunct="1">
                        <a:buClrTx/>
                        <a:buFontTx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 hours, 55 minutes</a:t>
                      </a:r>
                    </a:p>
                    <a:p>
                      <a:pPr algn="ctr" eaLnBrk="1" hangingPunct="1">
                        <a:buClrTx/>
                        <a:buFontTx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 hours, 25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MULTIPLE CHOICE </a:t>
                      </a:r>
                    </a:p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ESSAY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1-36</a:t>
                      </a:r>
                    </a:p>
                    <a:p>
                      <a:pPr algn="ctr"/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21.0</a:t>
                      </a:r>
                      <a:endParaRPr lang="en-US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89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187" y="685801"/>
            <a:ext cx="6032665" cy="727364"/>
          </a:xfrm>
        </p:spPr>
        <p:txBody>
          <a:bodyPr/>
          <a:lstStyle/>
          <a:p>
            <a:r>
              <a:rPr lang="en-US" dirty="0">
                <a:solidFill>
                  <a:srgbClr val="222268"/>
                </a:solidFill>
                <a:latin typeface="Calibri" panose="020F0502020204030204" pitchFamily="34" charset="0"/>
              </a:rPr>
              <a:t>Understanding ACT </a:t>
            </a:r>
            <a:r>
              <a:rPr lang="en-US" dirty="0" smtClean="0">
                <a:solidFill>
                  <a:srgbClr val="222268"/>
                </a:solidFill>
                <a:latin typeface="Calibri" panose="020F0502020204030204" pitchFamily="34" charset="0"/>
              </a:rPr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606" y="1657602"/>
            <a:ext cx="5260874" cy="171499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Correct Answer: +1 point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Omitted Question: 0 points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Incorrect Answer: 0 points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4093" y="308265"/>
            <a:ext cx="2209800" cy="2209800"/>
          </a:xfrm>
          <a:prstGeom prst="rect">
            <a:avLst/>
          </a:prstGeom>
          <a:noFill/>
          <a:ln w="8892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808080">
                <a:alpha val="75014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93" y="4302785"/>
            <a:ext cx="747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170606" y="4721885"/>
            <a:ext cx="8336584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E8E8FA"/>
              </a:gs>
            </a:gsLst>
            <a:lin ang="5400000" scaled="1"/>
          </a:gradFill>
          <a:ln w="9360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0" dirty="0">
                <a:solidFill>
                  <a:srgbClr val="000000"/>
                </a:solidFill>
                <a:latin typeface="Calibri" pitchFamily="32" charset="0"/>
              </a:rPr>
              <a:t>   Test Day Tip: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050" b="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0" dirty="0">
                <a:solidFill>
                  <a:srgbClr val="000000"/>
                </a:solidFill>
                <a:latin typeface="Calibri" pitchFamily="32" charset="0"/>
              </a:rPr>
              <a:t>   Answer every question. </a:t>
            </a:r>
            <a:r>
              <a:rPr lang="en-US" sz="2400" b="0" dirty="0">
                <a:solidFill>
                  <a:srgbClr val="000000"/>
                </a:solidFill>
                <a:latin typeface="Calibri" pitchFamily="32" charset="0"/>
              </a:rPr>
              <a:t>If you don’t know the answer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Calibri" pitchFamily="32" charset="0"/>
              </a:rPr>
              <a:t>guess!</a:t>
            </a:r>
          </a:p>
        </p:txBody>
      </p:sp>
    </p:spTree>
    <p:extLst>
      <p:ext uri="{BB962C8B-B14F-4D97-AF65-F5344CB8AC3E}">
        <p14:creationId xmlns:p14="http://schemas.microsoft.com/office/powerpoint/2010/main" val="16625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346" y="1757359"/>
            <a:ext cx="9131303" cy="487203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</a:rPr>
              <a:t>ACT has “Science” reasoning questions.</a:t>
            </a:r>
          </a:p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</a:rPr>
              <a:t>ACT has four trigonometry questions.</a:t>
            </a:r>
          </a:p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</a:rPr>
              <a:t>SAT essay is required and first. </a:t>
            </a:r>
          </a:p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</a:rPr>
              <a:t>ACT essay is last and not always required.</a:t>
            </a:r>
          </a:p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</a:rPr>
              <a:t>SAT is 20 minutes longer.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32" y="152400"/>
            <a:ext cx="6519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1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1" y="2128852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STRATEGIES FOR SUCCESS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776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85784"/>
            <a:ext cx="10018713" cy="957263"/>
          </a:xfrm>
        </p:spPr>
        <p:txBody>
          <a:bodyPr/>
          <a:lstStyle/>
          <a:p>
            <a:r>
              <a:rPr lang="en-US" dirty="0" smtClean="0"/>
              <a:t>College Prep Timeline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1" y="1928820"/>
            <a:ext cx="858361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52684" y="2933713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1375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Extracurricular activities  </a:t>
            </a:r>
          </a:p>
          <a:p>
            <a:pPr eaLnBrk="1" hangingPunct="1">
              <a:spcBef>
                <a:spcPts val="1375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Prep for AP/Honors </a:t>
            </a:r>
          </a:p>
          <a:p>
            <a:pPr eaLnBrk="1" hangingPunct="1">
              <a:spcBef>
                <a:spcPts val="1375"/>
              </a:spcBef>
              <a:buClrTx/>
              <a:buFontTx/>
              <a:buNone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315084" y="2957520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1375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PSAT in October  </a:t>
            </a:r>
          </a:p>
          <a:p>
            <a:pPr eaLnBrk="1" hangingPunct="1">
              <a:spcBef>
                <a:spcPts val="1375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Take AP and SAT Subject Tests after completing courses</a:t>
            </a:r>
          </a:p>
          <a:p>
            <a:pPr eaLnBrk="1" hangingPunct="1">
              <a:spcBef>
                <a:spcPts val="1375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Summer prep for PSAT </a:t>
            </a:r>
          </a:p>
          <a:p>
            <a:pPr eaLnBrk="1" hangingPunct="1">
              <a:spcBef>
                <a:spcPts val="1375"/>
              </a:spcBef>
              <a:buClrTx/>
              <a:buFontTx/>
              <a:buNone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14302"/>
            <a:ext cx="10018713" cy="942975"/>
          </a:xfrm>
        </p:spPr>
        <p:txBody>
          <a:bodyPr/>
          <a:lstStyle/>
          <a:p>
            <a:r>
              <a:rPr lang="en-US" dirty="0" smtClean="0"/>
              <a:t>College Prep Timeline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6" y="1269982"/>
            <a:ext cx="857726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985975" y="2292334"/>
            <a:ext cx="45672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PSAT in October for National Merit  </a:t>
            </a: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Focus on academics—this is the critical year!</a:t>
            </a: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Research admissions requirements for chosen schools</a:t>
            </a: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Prepare for SAT and/or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ACT, take in the spring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Take required SAT Subject Tests</a:t>
            </a: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53212" y="2363774"/>
            <a:ext cx="49498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Take SAT and/or ACT for the last time 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(Fall)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Take required SAT Subject Tests</a:t>
            </a: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Request letters of recommendation</a:t>
            </a: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Fill out FAFSA and research scholarships</a:t>
            </a: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Visit schools</a:t>
            </a:r>
          </a:p>
          <a:p>
            <a:pPr eaLnBrk="1" hangingPunct="1">
              <a:spcBef>
                <a:spcPts val="1250"/>
              </a:spcBef>
              <a:buFont typeface="Calibri" panose="020F0502020204030204" pitchFamily="34" charset="0"/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311" y="114286"/>
            <a:ext cx="10018713" cy="1752599"/>
          </a:xfrm>
        </p:spPr>
        <p:txBody>
          <a:bodyPr/>
          <a:lstStyle/>
          <a:p>
            <a:r>
              <a:rPr lang="en-US" dirty="0" smtClean="0"/>
              <a:t>Prep Smarter, Not Harder! </a:t>
            </a:r>
            <a:br>
              <a:rPr lang="en-US" dirty="0" smtClean="0"/>
            </a:br>
            <a:r>
              <a:rPr lang="en-US" dirty="0" smtClean="0"/>
              <a:t>Apps that are </a:t>
            </a:r>
            <a:r>
              <a:rPr lang="en-US" u="sng" dirty="0" smtClean="0"/>
              <a:t>FREE</a:t>
            </a:r>
            <a:r>
              <a:rPr lang="en-US" dirty="0"/>
              <a:t>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72179" y="2201327"/>
            <a:ext cx="4607188" cy="576262"/>
          </a:xfrm>
        </p:spPr>
        <p:txBody>
          <a:bodyPr/>
          <a:lstStyle/>
          <a:p>
            <a:pPr algn="ctr"/>
            <a:r>
              <a:rPr lang="en-US" sz="3600" dirty="0" smtClean="0"/>
              <a:t>SAT PREP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2992430"/>
            <a:ext cx="4895056" cy="245586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200" dirty="0"/>
              <a:t>The Official SAT Question of the Day</a:t>
            </a:r>
          </a:p>
          <a:p>
            <a:pPr lvl="0"/>
            <a:r>
              <a:rPr lang="en-US" sz="3200" dirty="0" err="1"/>
              <a:t>IntelliVocab</a:t>
            </a:r>
            <a:r>
              <a:rPr lang="en-US" sz="3200" dirty="0"/>
              <a:t> for SAT</a:t>
            </a:r>
          </a:p>
          <a:p>
            <a:pPr lvl="0"/>
            <a:r>
              <a:rPr lang="en-US" sz="3200" dirty="0"/>
              <a:t>SAT Up</a:t>
            </a:r>
          </a:p>
          <a:p>
            <a:pPr lvl="0"/>
            <a:r>
              <a:rPr lang="en-US" sz="3200" dirty="0"/>
              <a:t>Kaplan SAT Flashcubes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880487" y="2124072"/>
            <a:ext cx="4622537" cy="576262"/>
          </a:xfrm>
        </p:spPr>
        <p:txBody>
          <a:bodyPr/>
          <a:lstStyle/>
          <a:p>
            <a:pPr algn="ctr"/>
            <a:r>
              <a:rPr lang="en-US" sz="3600" dirty="0" smtClean="0"/>
              <a:t>ACT PREP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037913" y="2992430"/>
            <a:ext cx="4307683" cy="67945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ACTstudent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60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44907"/>
            <a:ext cx="10018713" cy="1752599"/>
          </a:xfrm>
        </p:spPr>
        <p:txBody>
          <a:bodyPr/>
          <a:lstStyle/>
          <a:p>
            <a:r>
              <a:rPr lang="en-US" dirty="0" smtClean="0"/>
              <a:t>Practice Test Websites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620" y="2310606"/>
            <a:ext cx="4607188" cy="576262"/>
          </a:xfrm>
        </p:spPr>
        <p:txBody>
          <a:bodyPr/>
          <a:lstStyle/>
          <a:p>
            <a:pPr algn="ctr"/>
            <a:r>
              <a:rPr lang="en-US" sz="3600" dirty="0" smtClean="0"/>
              <a:t>SAT PREP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3666" y="2243535"/>
            <a:ext cx="4895056" cy="727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hlinkClick r:id="rId2"/>
              </a:rPr>
              <a:t>www.blinetestprep.com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271" y="3131741"/>
            <a:ext cx="4622537" cy="576262"/>
          </a:xfrm>
        </p:spPr>
        <p:txBody>
          <a:bodyPr/>
          <a:lstStyle/>
          <a:p>
            <a:pPr algn="ctr"/>
            <a:r>
              <a:rPr lang="en-US" sz="3600" dirty="0" smtClean="0"/>
              <a:t>ACT PREP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2075" y="3055938"/>
            <a:ext cx="6845298" cy="727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hlinkClick r:id="rId3"/>
              </a:rPr>
              <a:t>http://www.actstudent.org/sampletest/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110705" y="4360068"/>
            <a:ext cx="676592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Kaplan’s free SAT-ACT Combo test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581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41511" y="342900"/>
            <a:ext cx="10018713" cy="8858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Visit collegeboard.org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909" t="12444" r="1724" b="3111"/>
          <a:stretch>
            <a:fillRect/>
          </a:stretch>
        </p:blipFill>
        <p:spPr bwMode="auto">
          <a:xfrm>
            <a:off x="1941511" y="1228725"/>
            <a:ext cx="9594347" cy="520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82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00056"/>
            <a:ext cx="10018713" cy="914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C2172"/>
                </a:solidFill>
                <a:latin typeface="Calibri" panose="020F0502020204030204" pitchFamily="34" charset="0"/>
              </a:rPr>
              <a:t>Common </a:t>
            </a:r>
            <a:r>
              <a:rPr lang="en-US" dirty="0" smtClean="0">
                <a:solidFill>
                  <a:srgbClr val="1C2172"/>
                </a:solidFill>
                <a:latin typeface="Calibri" panose="020F0502020204030204" pitchFamily="34" charset="0"/>
              </a:rPr>
              <a:t>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211" y="1781174"/>
            <a:ext cx="8902702" cy="3124201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The SAT is an IQ test.</a:t>
            </a:r>
          </a:p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The ACT is easier.</a:t>
            </a:r>
          </a:p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Only take the ACT if you’re good at science.</a:t>
            </a:r>
          </a:p>
          <a:p>
            <a:pPr>
              <a:spcBef>
                <a:spcPts val="2000"/>
              </a:spcBef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Competitive schools only accept the SAT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7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6459539" cy="957263"/>
          </a:xfrm>
        </p:spPr>
        <p:txBody>
          <a:bodyPr/>
          <a:lstStyle/>
          <a:p>
            <a:r>
              <a:rPr lang="en-US" dirty="0">
                <a:solidFill>
                  <a:srgbClr val="1C2172"/>
                </a:solidFill>
                <a:latin typeface="Calibri" panose="020F0502020204030204" pitchFamily="34" charset="0"/>
              </a:rPr>
              <a:t>What Do Colleges Think?</a:t>
            </a:r>
            <a:endParaRPr lang="en-US" dirty="0">
              <a:solidFill>
                <a:srgbClr val="1C217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71" y="2081199"/>
            <a:ext cx="9731379" cy="3124201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ClrTx/>
              <a:buNone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Facts: </a:t>
            </a:r>
          </a:p>
          <a:p>
            <a:pPr>
              <a:spcBef>
                <a:spcPts val="375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Nearly all schools accept the SAT or ACT.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89% of schools use SAT or ACT test scores in making admissions decisions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413543"/>
            <a:ext cx="2743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38375" y="5795962"/>
            <a:ext cx="883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200" dirty="0">
                <a:solidFill>
                  <a:srgbClr val="000000"/>
                </a:solidFill>
              </a:rPr>
              <a:t>Source: National Association of College Admissions Counseling, “Preparation for College Admissions Exams”, 2009</a:t>
            </a:r>
          </a:p>
        </p:txBody>
      </p:sp>
    </p:spTree>
    <p:extLst>
      <p:ext uri="{BB962C8B-B14F-4D97-AF65-F5344CB8AC3E}">
        <p14:creationId xmlns:p14="http://schemas.microsoft.com/office/powerpoint/2010/main" val="9175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191" y="471481"/>
            <a:ext cx="10018713" cy="985837"/>
          </a:xfrm>
        </p:spPr>
        <p:txBody>
          <a:bodyPr/>
          <a:lstStyle/>
          <a:p>
            <a:r>
              <a:rPr lang="en-US" dirty="0" smtClean="0"/>
              <a:t>BENEFITS OF THE PSAT/NMSQT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9" y="1800225"/>
            <a:ext cx="10018713" cy="4157663"/>
          </a:xfrm>
        </p:spPr>
        <p:txBody>
          <a:bodyPr>
            <a:normAutofit fontScale="92500"/>
          </a:bodyPr>
          <a:lstStyle/>
          <a:p>
            <a:pPr marL="228600" indent="-228600"/>
            <a:r>
              <a:rPr lang="en-US" sz="3600" dirty="0">
                <a:cs typeface="Arial" charset="0"/>
              </a:rPr>
              <a:t>Preparation for the SAT®</a:t>
            </a:r>
          </a:p>
          <a:p>
            <a:pPr marL="228600" indent="-228600"/>
            <a:r>
              <a:rPr lang="en-US" sz="3600" dirty="0">
                <a:cs typeface="Arial" charset="0"/>
              </a:rPr>
              <a:t>Scholarship and recognition opportunities (11</a:t>
            </a:r>
            <a:r>
              <a:rPr lang="en-US" sz="3600" baseline="30000" dirty="0">
                <a:cs typeface="Arial" charset="0"/>
              </a:rPr>
              <a:t>th</a:t>
            </a:r>
            <a:r>
              <a:rPr lang="en-US" sz="3600" dirty="0">
                <a:cs typeface="Arial" charset="0"/>
              </a:rPr>
              <a:t> grade)</a:t>
            </a:r>
          </a:p>
          <a:p>
            <a:pPr marL="228600" indent="-228600"/>
            <a:r>
              <a:rPr lang="en-US" sz="3600" dirty="0">
                <a:cs typeface="Arial" charset="0"/>
              </a:rPr>
              <a:t>College and career planning </a:t>
            </a:r>
            <a:r>
              <a:rPr lang="en-US" sz="3600" dirty="0" smtClean="0">
                <a:cs typeface="Arial" charset="0"/>
              </a:rPr>
              <a:t>tools (</a:t>
            </a:r>
            <a:r>
              <a:rPr lang="en-US" sz="3600" dirty="0" smtClean="0"/>
              <a:t>My </a:t>
            </a:r>
            <a:r>
              <a:rPr lang="en-US" sz="3600" dirty="0"/>
              <a:t>College </a:t>
            </a:r>
            <a:r>
              <a:rPr lang="en-US" sz="3600" dirty="0" err="1"/>
              <a:t>QuickStart</a:t>
            </a:r>
            <a:r>
              <a:rPr lang="en-US" sz="3600" dirty="0" smtClean="0"/>
              <a:t>™)</a:t>
            </a:r>
            <a:endParaRPr lang="en-US" sz="3600" dirty="0">
              <a:cs typeface="Arial" charset="0"/>
            </a:endParaRPr>
          </a:p>
          <a:p>
            <a:pPr marL="228600" indent="-228600"/>
            <a:r>
              <a:rPr lang="en-US" sz="3600" dirty="0">
                <a:cs typeface="Arial" charset="0"/>
              </a:rPr>
              <a:t>Admissions and financial aid information from colleges</a:t>
            </a:r>
          </a:p>
          <a:p>
            <a:pPr marL="228600" indent="-228600"/>
            <a:r>
              <a:rPr lang="en-US" sz="3600" dirty="0">
                <a:cs typeface="Arial" charset="0"/>
              </a:rPr>
              <a:t>Feedback  on academic skills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9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187" y="285745"/>
            <a:ext cx="10188578" cy="1643063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does the PSAT/NMSQT </a:t>
            </a:r>
            <a:r>
              <a:rPr lang="en-US" baseline="30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®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compare to the SAT</a:t>
            </a:r>
            <a:r>
              <a:rPr lang="en-US" dirty="0">
                <a:cs typeface="Arial" pitchFamily="34" charset="0"/>
              </a:rPr>
              <a:t>®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2" y="2038350"/>
            <a:ext cx="10018713" cy="4090988"/>
          </a:xfrm>
        </p:spPr>
        <p:txBody>
          <a:bodyPr>
            <a:norm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cs typeface="Arial" pitchFamily="34" charset="0"/>
              </a:rPr>
              <a:t>Question Types:</a:t>
            </a:r>
          </a:p>
          <a:p>
            <a:pPr marL="6858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Arial" pitchFamily="34" charset="0"/>
              </a:rPr>
              <a:t>The same, except the PSAT/NMSQT does not have an essay component.</a:t>
            </a:r>
          </a:p>
          <a:p>
            <a:pPr marL="68580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cs typeface="Arial" pitchFamily="34" charset="0"/>
              </a:rPr>
              <a:t>Length: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	</a:t>
            </a:r>
            <a:r>
              <a:rPr lang="en-US" sz="2400" dirty="0">
                <a:cs typeface="Arial" pitchFamily="34" charset="0"/>
              </a:rPr>
              <a:t>The PSAT/NMSQT is 2 hours, 10 minutes.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Arial" pitchFamily="34" charset="0"/>
              </a:rPr>
              <a:t>	The SAT is 3 hours, 45 minutes.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cs typeface="Arial" pitchFamily="34" charset="0"/>
              </a:rPr>
              <a:t>Level of Difficulty: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	</a:t>
            </a:r>
            <a:r>
              <a:rPr lang="en-US" sz="2400" dirty="0">
                <a:cs typeface="Arial" pitchFamily="34" charset="0"/>
              </a:rPr>
              <a:t>The PSAT/NMSQT does not have 11</a:t>
            </a:r>
            <a:r>
              <a:rPr lang="en-US" sz="2400" baseline="30000" dirty="0">
                <a:cs typeface="Arial" pitchFamily="34" charset="0"/>
              </a:rPr>
              <a:t>th</a:t>
            </a:r>
            <a:r>
              <a:rPr lang="en-US" sz="2400" dirty="0">
                <a:cs typeface="Arial" pitchFamily="34" charset="0"/>
              </a:rPr>
              <a:t> grade-level math questions</a:t>
            </a:r>
            <a:r>
              <a:rPr lang="en-US" sz="1800" dirty="0"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5" y="139535"/>
            <a:ext cx="11186556" cy="774865"/>
          </a:xfrm>
        </p:spPr>
        <p:txBody>
          <a:bodyPr/>
          <a:lstStyle/>
          <a:p>
            <a:r>
              <a:rPr lang="en-US" dirty="0">
                <a:solidFill>
                  <a:srgbClr val="1C2172"/>
                </a:solidFill>
                <a:latin typeface="Calibri" panose="020F0502020204030204" pitchFamily="34" charset="0"/>
              </a:rPr>
              <a:t>The SAT </a:t>
            </a:r>
            <a:r>
              <a:rPr lang="en-US" dirty="0" smtClean="0">
                <a:solidFill>
                  <a:srgbClr val="1C2172"/>
                </a:solidFill>
                <a:latin typeface="Calibri" panose="020F0502020204030204" pitchFamily="34" charset="0"/>
              </a:rPr>
              <a:t>at-a-Glance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151361"/>
              </p:ext>
            </p:extLst>
          </p:nvPr>
        </p:nvGraphicFramePr>
        <p:xfrm>
          <a:off x="570016" y="1021275"/>
          <a:ext cx="11174679" cy="543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936"/>
                <a:gridCol w="2497447"/>
                <a:gridCol w="2420378"/>
                <a:gridCol w="1786982"/>
                <a:gridCol w="2234936"/>
              </a:tblGrid>
              <a:tr h="6629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SECTION</a:t>
                      </a:r>
                    </a:p>
                  </a:txBody>
                  <a:tcPr marL="90000" marR="90000" marT="46818" marB="468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FORMAT/ TIME</a:t>
                      </a:r>
                    </a:p>
                  </a:txBody>
                  <a:tcPr marL="90000" marR="90000" marT="46818" marB="468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QUESTION TYPES</a:t>
                      </a:r>
                    </a:p>
                  </a:txBody>
                  <a:tcPr marL="90000" marR="90000" marT="46818" marB="468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SCORE</a:t>
                      </a:r>
                    </a:p>
                  </a:txBody>
                  <a:tcPr marL="90000" marR="90000" marT="46818" marB="468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2010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ヒラギノ角ゴ Pro W3" charset="0"/>
                        </a:rPr>
                        <a:t>Averages</a:t>
                      </a:r>
                    </a:p>
                  </a:txBody>
                  <a:tcPr marL="90000" marR="90000" marT="46818" marB="46818" anchor="ctr" horzOverflow="overflow"/>
                </a:tc>
              </a:tr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MATH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3 SECTIONS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buClrTx/>
                        <a:buFontTx/>
                        <a:buNone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MULTIPLE CHOICE</a:t>
                      </a:r>
                    </a:p>
                    <a:p>
                      <a:pPr algn="ctr" eaLnBrk="1" hangingPunct="1">
                        <a:buClrTx/>
                        <a:buFontTx/>
                        <a:buNone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GRID-INS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200-800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516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CRITICAL READING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3 SECTIONS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MULTIPLE</a:t>
                      </a:r>
                      <a:r>
                        <a:rPr lang="en-US" sz="2000" b="1" baseline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 CHOICE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200-800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501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WRITING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3 SECTIONS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MULTIPLE CHOICE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ESSAY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200-800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0-12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492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7.1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EXPERIMENTAL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1 SECTION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MULTIPLE CHOICE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NOT SCORED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N/A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TOTAL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10 SECTIONS,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3 HOURS, 45 MINUTES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MULTIPLE CHOICE 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GRID-INS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ESSAY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600-2400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  <a:cs typeface="Aharoni" panose="02010803020104030203" pitchFamily="2" charset="-79"/>
                        </a:rPr>
                        <a:t>1590</a:t>
                      </a:r>
                      <a:endParaRPr lang="en-US" sz="20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49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5907" y="114301"/>
            <a:ext cx="9288465" cy="6543674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/>
              <a:t>Writing/English (60 minutes):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Essay (25 min)				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Grammar/Usage/Writing Process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	 multiple choice (35 min) </a:t>
            </a:r>
            <a:endParaRPr lang="en-US" sz="2800" dirty="0" smtClean="0"/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					</a:t>
            </a:r>
            <a:endParaRPr lang="en-US" sz="2800" b="1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/>
              <a:t>Mathematics (70 minutes):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Algebra I	 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Geometry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Mathematical Reasoning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Algebra II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/>
              <a:t>Critical Reading (70 minutes):</a:t>
            </a:r>
            <a:endParaRPr lang="en-US" sz="3200" dirty="0"/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Mixture of long and short reading passages (science, history, humanities, literature)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Sentence </a:t>
            </a:r>
            <a:r>
              <a:rPr lang="en-US" sz="2800" dirty="0" smtClean="0"/>
              <a:t>Completion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071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587" y="994560"/>
            <a:ext cx="5842764" cy="810491"/>
          </a:xfrm>
        </p:spPr>
        <p:txBody>
          <a:bodyPr/>
          <a:lstStyle/>
          <a:p>
            <a:r>
              <a:rPr lang="en-US" dirty="0">
                <a:solidFill>
                  <a:srgbClr val="222268"/>
                </a:solidFill>
                <a:latin typeface="Calibri" panose="020F0502020204030204" pitchFamily="34" charset="0"/>
              </a:rPr>
              <a:t>Understanding SAT </a:t>
            </a:r>
            <a:r>
              <a:rPr lang="en-US" dirty="0" smtClean="0">
                <a:solidFill>
                  <a:srgbClr val="222268"/>
                </a:solidFill>
                <a:latin typeface="Calibri" panose="020F0502020204030204" pitchFamily="34" charset="0"/>
              </a:rPr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448" y="2078184"/>
            <a:ext cx="10018713" cy="261257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Correct Answer: +1 point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Omitted Question: 0 points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Incorrect Answer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(multiple choice): -1/4 point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Incorrect Answer (non-multiple choice math questions): 0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points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9772" y="872342"/>
            <a:ext cx="2209800" cy="2209800"/>
          </a:xfrm>
          <a:prstGeom prst="rect">
            <a:avLst/>
          </a:prstGeom>
          <a:noFill/>
          <a:ln w="8892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808080">
                <a:alpha val="75014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36" y="4428450"/>
            <a:ext cx="747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026658" y="4868188"/>
            <a:ext cx="7010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E8E8FA"/>
              </a:gs>
            </a:gsLst>
            <a:lin ang="5400000" scaled="1"/>
          </a:gradFill>
          <a:ln w="9360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0" dirty="0">
                <a:solidFill>
                  <a:srgbClr val="000000"/>
                </a:solidFill>
                <a:latin typeface="Calibri" pitchFamily="32" charset="0"/>
              </a:rPr>
              <a:t>   </a:t>
            </a:r>
            <a:r>
              <a:rPr lang="en-US" sz="2800" b="0" dirty="0">
                <a:solidFill>
                  <a:srgbClr val="000000"/>
                </a:solidFill>
                <a:latin typeface="Calibri" pitchFamily="32" charset="0"/>
              </a:rPr>
              <a:t>Test Day Tip: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100" b="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dirty="0">
                <a:solidFill>
                  <a:srgbClr val="000000"/>
                </a:solidFill>
                <a:latin typeface="Calibri" pitchFamily="32" charset="0"/>
              </a:rPr>
              <a:t>    If you can eliminate 1 answer choice, guess!</a:t>
            </a:r>
          </a:p>
        </p:txBody>
      </p:sp>
    </p:spTree>
    <p:extLst>
      <p:ext uri="{BB962C8B-B14F-4D97-AF65-F5344CB8AC3E}">
        <p14:creationId xmlns:p14="http://schemas.microsoft.com/office/powerpoint/2010/main" val="1562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1" y="400050"/>
            <a:ext cx="10018713" cy="78581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About SAT Subject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28739"/>
            <a:ext cx="10018713" cy="4943474"/>
          </a:xfrm>
        </p:spPr>
        <p:txBody>
          <a:bodyPr>
            <a:normAutofit/>
          </a:bodyPr>
          <a:lstStyle/>
          <a:p>
            <a:pPr>
              <a:buFont typeface="Times" panose="02020603050405020304" pitchFamily="18" charset="0"/>
              <a:buNone/>
            </a:pPr>
            <a:r>
              <a:rPr lang="en-US" sz="2100" dirty="0">
                <a:latin typeface="Arial" panose="020B0604020202020204" pitchFamily="34" charset="0"/>
              </a:rPr>
              <a:t>SAT Subject Tests allow you to showcase your accomplishments and interest in subjects in which you do well. They provide a more complete story about your academic abilities and distinguish you in the admission process.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sz="2100" b="1" dirty="0">
                <a:latin typeface="Arial" panose="020B0604020202020204" pitchFamily="34" charset="0"/>
              </a:rPr>
              <a:t>	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For admission</a:t>
            </a:r>
          </a:p>
          <a:p>
            <a:pPr lvl="2"/>
            <a:r>
              <a:rPr lang="en-US" sz="2000" dirty="0">
                <a:latin typeface="Arial" panose="020B0604020202020204" pitchFamily="34" charset="0"/>
              </a:rPr>
              <a:t>Certain schools require or recommend them as part of the admission process.</a:t>
            </a:r>
          </a:p>
          <a:p>
            <a:pPr lvl="1">
              <a:buFontTx/>
              <a:buNone/>
            </a:pPr>
            <a:r>
              <a:rPr lang="en-US" b="1" dirty="0">
                <a:latin typeface="Arial" panose="020B0604020202020204" pitchFamily="34" charset="0"/>
              </a:rPr>
              <a:t>For placement and advising </a:t>
            </a:r>
          </a:p>
          <a:p>
            <a:pPr lvl="2"/>
            <a:r>
              <a:rPr lang="en-US" sz="2000" dirty="0">
                <a:latin typeface="Arial" panose="020B0604020202020204" pitchFamily="34" charset="0"/>
              </a:rPr>
              <a:t>Placement out of beginner classes allows you to focus on more interesting/in-depth classes and satisfy basic requirements for certain majors prior to attending college.</a:t>
            </a:r>
          </a:p>
          <a:p>
            <a:pPr lvl="2"/>
            <a:r>
              <a:rPr lang="en-US" sz="2000" dirty="0">
                <a:latin typeface="Arial" panose="020B0604020202020204" pitchFamily="34" charset="0"/>
              </a:rPr>
              <a:t>College advisers use them to help you pick course subjects and levels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09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103</TotalTime>
  <Words>610</Words>
  <Application>Microsoft Office PowerPoint</Application>
  <PresentationFormat>Widescreen</PresentationFormat>
  <Paragraphs>194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Batang</vt:lpstr>
      <vt:lpstr>ＭＳ Ｐゴシック</vt:lpstr>
      <vt:lpstr>Aharoni</vt:lpstr>
      <vt:lpstr>Arial</vt:lpstr>
      <vt:lpstr>Calibri</vt:lpstr>
      <vt:lpstr>Corbel</vt:lpstr>
      <vt:lpstr>Times</vt:lpstr>
      <vt:lpstr>Wingdings</vt:lpstr>
      <vt:lpstr>Wingdings 2</vt:lpstr>
      <vt:lpstr>ヒラギノ角ゴ Pro W3</vt:lpstr>
      <vt:lpstr>Parallax</vt:lpstr>
      <vt:lpstr>PSAT, SAT, &amp;  ACT</vt:lpstr>
      <vt:lpstr>Common Myths</vt:lpstr>
      <vt:lpstr>What Do Colleges Think?</vt:lpstr>
      <vt:lpstr>BENEFITS OF THE PSAT/NMSQT</vt:lpstr>
      <vt:lpstr>How does the PSAT/NMSQT ® compare to the SAT®?</vt:lpstr>
      <vt:lpstr>The SAT at-a-Glance</vt:lpstr>
      <vt:lpstr>PowerPoint Presentation</vt:lpstr>
      <vt:lpstr>Understanding SAT Scoring</vt:lpstr>
      <vt:lpstr>About SAT Subject Tests</vt:lpstr>
      <vt:lpstr>About SAT Subject Tests</vt:lpstr>
      <vt:lpstr>The ACT at-a-Glance</vt:lpstr>
      <vt:lpstr>Understanding ACT Scoring</vt:lpstr>
      <vt:lpstr>PowerPoint Presentation</vt:lpstr>
      <vt:lpstr>STRATEGIES FOR SUCCESS</vt:lpstr>
      <vt:lpstr>College Prep Timeline</vt:lpstr>
      <vt:lpstr>College Prep Timeline</vt:lpstr>
      <vt:lpstr>Prep Smarter, Not Harder!  Apps that are FREE!</vt:lpstr>
      <vt:lpstr>Practice Test Websites</vt:lpstr>
      <vt:lpstr>Visit collegeboard.org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vs. ACT</dc:title>
  <dc:creator>Esther Aloia</dc:creator>
  <cp:lastModifiedBy>Esther Aloia</cp:lastModifiedBy>
  <cp:revision>11</cp:revision>
  <dcterms:created xsi:type="dcterms:W3CDTF">2014-02-17T23:28:32Z</dcterms:created>
  <dcterms:modified xsi:type="dcterms:W3CDTF">2014-02-18T01:12:20Z</dcterms:modified>
</cp:coreProperties>
</file>